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Play" charset="1" panose="00000500000000000000"/>
      <p:regular r:id="rId13"/>
    </p:embeddedFont>
    <p:embeddedFont>
      <p:font typeface="Play Bold" charset="1" panose="00000800000000000000"/>
      <p:regular r:id="rId14"/>
    </p:embeddedFont>
    <p:embeddedFont>
      <p:font typeface="Anteb Bold" charset="1" panose="02000000000000000000"/>
      <p:regular r:id="rId15"/>
    </p:embeddedFont>
    <p:embeddedFont>
      <p:font typeface="Anteb Bold Bold" charset="1" panose="02000000000000000000"/>
      <p:regular r:id="rId16"/>
    </p:embeddedFont>
    <p:embeddedFont>
      <p:font typeface="Anteb Bold Italics" charset="1" panose="02000000000000000000"/>
      <p:regular r:id="rId17"/>
    </p:embeddedFont>
    <p:embeddedFont>
      <p:font typeface="Anteb Bold Bold Italics" charset="1" panose="02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3.png" Type="http://schemas.openxmlformats.org/officeDocument/2006/relationships/image"/><Relationship Id="rId4"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 Id="rId4"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3.png" Type="http://schemas.openxmlformats.org/officeDocument/2006/relationships/image"/><Relationship Id="rId4" Target="../media/image19.jpe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9000"/>
          </a:blip>
          <a:srcRect l="28363" t="0" r="0" b="0"/>
          <a:stretch>
            <a:fillRect/>
          </a:stretch>
        </p:blipFill>
        <p:spPr>
          <a:xfrm flipH="false" flipV="false" rot="0">
            <a:off x="-232049" y="7299704"/>
            <a:ext cx="14418410" cy="5560111"/>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472553" y="7576961"/>
            <a:ext cx="18119807" cy="5005597"/>
          </a:xfrm>
          <a:prstGeom prst="rect">
            <a:avLst/>
          </a:prstGeom>
        </p:spPr>
      </p:pic>
      <p:pic>
        <p:nvPicPr>
          <p:cNvPr name="Picture 4" id="4"/>
          <p:cNvPicPr>
            <a:picLocks noChangeAspect="true"/>
          </p:cNvPicPr>
          <p:nvPr/>
        </p:nvPicPr>
        <p:blipFill>
          <a:blip r:embed="rId3">
            <a:alphaModFix amt="25000"/>
          </a:blip>
          <a:srcRect l="0" t="0" r="0" b="0"/>
          <a:stretch>
            <a:fillRect/>
          </a:stretch>
        </p:blipFill>
        <p:spPr>
          <a:xfrm flipH="false" flipV="false" rot="0">
            <a:off x="13782485" y="3193872"/>
            <a:ext cx="3843560" cy="3790711"/>
          </a:xfrm>
          <a:prstGeom prst="rect">
            <a:avLst/>
          </a:prstGeom>
        </p:spPr>
      </p:pic>
      <p:pic>
        <p:nvPicPr>
          <p:cNvPr name="Picture 5" id="5"/>
          <p:cNvPicPr>
            <a:picLocks noChangeAspect="true"/>
          </p:cNvPicPr>
          <p:nvPr/>
        </p:nvPicPr>
        <p:blipFill>
          <a:blip r:embed="rId4">
            <a:alphaModFix amt="81000"/>
          </a:blip>
          <a:srcRect l="0" t="0" r="0" b="0"/>
          <a:stretch>
            <a:fillRect/>
          </a:stretch>
        </p:blipFill>
        <p:spPr>
          <a:xfrm flipH="false" flipV="false" rot="0">
            <a:off x="-1463692" y="-2359936"/>
            <a:ext cx="6666302" cy="5933009"/>
          </a:xfrm>
          <a:prstGeom prst="rect">
            <a:avLst/>
          </a:prstGeom>
        </p:spPr>
      </p:pic>
      <p:pic>
        <p:nvPicPr>
          <p:cNvPr name="Picture 6" id="6"/>
          <p:cNvPicPr>
            <a:picLocks noChangeAspect="true"/>
          </p:cNvPicPr>
          <p:nvPr/>
        </p:nvPicPr>
        <p:blipFill>
          <a:blip r:embed="rId5">
            <a:alphaModFix amt="71000"/>
          </a:blip>
          <a:srcRect l="0" t="0" r="0" b="0"/>
          <a:stretch>
            <a:fillRect/>
          </a:stretch>
        </p:blipFill>
        <p:spPr>
          <a:xfrm flipH="false" flipV="false" rot="0">
            <a:off x="9943008" y="2139347"/>
            <a:ext cx="1958688" cy="1855857"/>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676375" y="213270"/>
            <a:ext cx="702051" cy="537388"/>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313851" y="9093915"/>
            <a:ext cx="328771" cy="328771"/>
          </a:xfrm>
          <a:prstGeom prst="rect">
            <a:avLst/>
          </a:prstGeom>
        </p:spPr>
      </p:pic>
      <p:pic>
        <p:nvPicPr>
          <p:cNvPr name="Picture 9" id="9"/>
          <p:cNvPicPr>
            <a:picLocks noChangeAspect="true"/>
          </p:cNvPicPr>
          <p:nvPr/>
        </p:nvPicPr>
        <p:blipFill>
          <a:blip r:embed="rId10"/>
          <a:srcRect l="0" t="0" r="24350" b="0"/>
          <a:stretch>
            <a:fillRect/>
          </a:stretch>
        </p:blipFill>
        <p:spPr>
          <a:xfrm flipH="false" flipV="false" rot="0">
            <a:off x="10218840" y="214720"/>
            <a:ext cx="7935041" cy="1627960"/>
          </a:xfrm>
          <a:prstGeom prst="rect">
            <a:avLst/>
          </a:prstGeom>
        </p:spPr>
      </p:pic>
      <p:sp>
        <p:nvSpPr>
          <p:cNvPr name="TextBox 10" id="10"/>
          <p:cNvSpPr txBox="true"/>
          <p:nvPr/>
        </p:nvSpPr>
        <p:spPr>
          <a:xfrm rot="0">
            <a:off x="3819264" y="3772238"/>
            <a:ext cx="10872996" cy="1316990"/>
          </a:xfrm>
          <a:prstGeom prst="rect">
            <a:avLst/>
          </a:prstGeom>
        </p:spPr>
        <p:txBody>
          <a:bodyPr anchor="t" rtlCol="false" tIns="0" lIns="0" bIns="0" rIns="0">
            <a:spAutoFit/>
          </a:bodyPr>
          <a:lstStyle/>
          <a:p>
            <a:pPr>
              <a:lnSpc>
                <a:spcPts val="10120"/>
              </a:lnSpc>
            </a:pPr>
            <a:r>
              <a:rPr lang="en-US" sz="9200">
                <a:solidFill>
                  <a:srgbClr val="FFFFFF"/>
                </a:solidFill>
                <a:latin typeface="Play"/>
              </a:rPr>
              <a:t>Weather Prediction</a:t>
            </a:r>
          </a:p>
        </p:txBody>
      </p:sp>
      <p:sp>
        <p:nvSpPr>
          <p:cNvPr name="TextBox 11" id="11"/>
          <p:cNvSpPr txBox="true"/>
          <p:nvPr/>
        </p:nvSpPr>
        <p:spPr>
          <a:xfrm rot="0">
            <a:off x="4325162" y="6815094"/>
            <a:ext cx="9861198" cy="2278821"/>
          </a:xfrm>
          <a:prstGeom prst="rect">
            <a:avLst/>
          </a:prstGeom>
        </p:spPr>
        <p:txBody>
          <a:bodyPr anchor="t" rtlCol="false" tIns="0" lIns="0" bIns="0" rIns="0">
            <a:spAutoFit/>
          </a:bodyPr>
          <a:lstStyle/>
          <a:p>
            <a:pPr algn="ctr">
              <a:lnSpc>
                <a:spcPts val="9195"/>
              </a:lnSpc>
            </a:pPr>
            <a:r>
              <a:rPr lang="en-US" sz="7073">
                <a:solidFill>
                  <a:srgbClr val="FFFFFF"/>
                </a:solidFill>
                <a:latin typeface="Play"/>
              </a:rPr>
              <a:t>DEEPAK KUMAR BENIYA</a:t>
            </a:r>
          </a:p>
          <a:p>
            <a:pPr algn="ctr">
              <a:lnSpc>
                <a:spcPts val="9195"/>
              </a:lnSpc>
              <a:spcBef>
                <a:spcPct val="0"/>
              </a:spcBef>
            </a:pPr>
            <a:r>
              <a:rPr lang="en-US" sz="7073">
                <a:solidFill>
                  <a:srgbClr val="FFFFFF"/>
                </a:solidFill>
                <a:latin typeface="Play"/>
              </a:rPr>
              <a:t>PHY202302EF25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016" t="9863" r="2851" b="38227"/>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92000"/>
          </a:blip>
          <a:srcRect l="0" t="0" r="12872" b="49999"/>
          <a:stretch>
            <a:fillRect/>
          </a:stretch>
        </p:blipFill>
        <p:spPr>
          <a:xfrm flipH="false" flipV="false" rot="0">
            <a:off x="1486443" y="3427267"/>
            <a:ext cx="19103447" cy="9757053"/>
          </a:xfrm>
          <a:prstGeom prst="rect">
            <a:avLst/>
          </a:prstGeom>
        </p:spPr>
      </p:pic>
      <p:pic>
        <p:nvPicPr>
          <p:cNvPr name="Picture 4" id="4"/>
          <p:cNvPicPr>
            <a:picLocks noChangeAspect="true"/>
          </p:cNvPicPr>
          <p:nvPr/>
        </p:nvPicPr>
        <p:blipFill>
          <a:blip r:embed="rId4"/>
          <a:srcRect l="0" t="1598" r="120" b="45507"/>
          <a:stretch>
            <a:fillRect/>
          </a:stretch>
        </p:blipFill>
        <p:spPr>
          <a:xfrm flipH="false" flipV="false" rot="0">
            <a:off x="403356" y="1509193"/>
            <a:ext cx="17884644" cy="5382890"/>
          </a:xfrm>
          <a:prstGeom prst="rect">
            <a:avLst/>
          </a:prstGeom>
        </p:spPr>
      </p:pic>
      <p:sp>
        <p:nvSpPr>
          <p:cNvPr name="TextBox 5" id="5"/>
          <p:cNvSpPr txBox="true"/>
          <p:nvPr/>
        </p:nvSpPr>
        <p:spPr>
          <a:xfrm rot="0">
            <a:off x="7293548" y="58738"/>
            <a:ext cx="3411240" cy="1730373"/>
          </a:xfrm>
          <a:prstGeom prst="rect">
            <a:avLst/>
          </a:prstGeom>
        </p:spPr>
        <p:txBody>
          <a:bodyPr anchor="t" rtlCol="false" tIns="0" lIns="0" bIns="0" rIns="0">
            <a:spAutoFit/>
          </a:bodyPr>
          <a:lstStyle/>
          <a:p>
            <a:pPr algn="ctr">
              <a:lnSpc>
                <a:spcPts val="13000"/>
              </a:lnSpc>
              <a:spcBef>
                <a:spcPct val="0"/>
              </a:spcBef>
            </a:pPr>
            <a:r>
              <a:rPr lang="en-US" sz="10000">
                <a:solidFill>
                  <a:srgbClr val="FFFFFF"/>
                </a:solidFill>
                <a:latin typeface="Anteb Bold"/>
              </a:rPr>
              <a:t>Result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2200041" y="3280332"/>
            <a:ext cx="13084334" cy="2348815"/>
          </a:xfrm>
          <a:prstGeom prst="rect">
            <a:avLst/>
          </a:prstGeom>
        </p:spPr>
        <p:txBody>
          <a:bodyPr anchor="t" rtlCol="false" tIns="0" lIns="0" bIns="0" rIns="0">
            <a:spAutoFit/>
          </a:bodyPr>
          <a:lstStyle/>
          <a:p>
            <a:pPr algn="ctr">
              <a:lnSpc>
                <a:spcPts val="18000"/>
              </a:lnSpc>
            </a:pPr>
            <a:r>
              <a:rPr lang="en-US" sz="16363">
                <a:solidFill>
                  <a:srgbClr val="FFFFFF"/>
                </a:solidFill>
                <a:latin typeface="Play Bold"/>
              </a:rPr>
              <a:t>Thank you!</a:t>
            </a:r>
          </a:p>
        </p:txBody>
      </p:sp>
      <p:pic>
        <p:nvPicPr>
          <p:cNvPr name="Picture 3" id="3"/>
          <p:cNvPicPr>
            <a:picLocks noChangeAspect="true"/>
          </p:cNvPicPr>
          <p:nvPr/>
        </p:nvPicPr>
        <p:blipFill>
          <a:blip r:embed="rId2">
            <a:alphaModFix amt="39000"/>
          </a:blip>
          <a:srcRect l="28363" t="0" r="0" b="0"/>
          <a:stretch>
            <a:fillRect/>
          </a:stretch>
        </p:blipFill>
        <p:spPr>
          <a:xfrm flipH="false" flipV="false" rot="0">
            <a:off x="-611019" y="7506944"/>
            <a:ext cx="14418410" cy="5560111"/>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626185" y="7625725"/>
            <a:ext cx="18119807" cy="500559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3000"/>
          </a:blip>
          <a:srcRect l="332" t="52072" r="332" b="0"/>
          <a:stretch>
            <a:fillRect/>
          </a:stretch>
        </p:blipFill>
        <p:spPr>
          <a:xfrm flipH="false" flipV="false" rot="0">
            <a:off x="-3004690" y="1173296"/>
            <a:ext cx="19969977" cy="950270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822374" y="7596488"/>
            <a:ext cx="5157925" cy="4887134"/>
          </a:xfrm>
          <a:prstGeom prst="rect">
            <a:avLst/>
          </a:prstGeom>
        </p:spPr>
      </p:pic>
      <p:pic>
        <p:nvPicPr>
          <p:cNvPr name="Picture 4" id="4"/>
          <p:cNvPicPr>
            <a:picLocks noChangeAspect="true"/>
          </p:cNvPicPr>
          <p:nvPr/>
        </p:nvPicPr>
        <p:blipFill>
          <a:blip r:embed="rId4">
            <a:alphaModFix amt="63000"/>
          </a:blip>
          <a:srcRect l="0" t="0" r="0" b="0"/>
          <a:stretch>
            <a:fillRect/>
          </a:stretch>
        </p:blipFill>
        <p:spPr>
          <a:xfrm flipH="false" flipV="false" rot="0">
            <a:off x="13700004" y="2979529"/>
            <a:ext cx="1942164" cy="2163971"/>
          </a:xfrm>
          <a:prstGeom prst="rect">
            <a:avLst/>
          </a:prstGeom>
        </p:spPr>
      </p:pic>
      <p:sp>
        <p:nvSpPr>
          <p:cNvPr name="TextBox 5" id="5"/>
          <p:cNvSpPr txBox="true"/>
          <p:nvPr/>
        </p:nvSpPr>
        <p:spPr>
          <a:xfrm rot="0">
            <a:off x="1284798" y="2241015"/>
            <a:ext cx="10999589" cy="7310120"/>
          </a:xfrm>
          <a:prstGeom prst="rect">
            <a:avLst/>
          </a:prstGeom>
        </p:spPr>
        <p:txBody>
          <a:bodyPr anchor="t" rtlCol="false" tIns="0" lIns="0" bIns="0" rIns="0">
            <a:spAutoFit/>
          </a:bodyPr>
          <a:lstStyle/>
          <a:p>
            <a:pPr>
              <a:lnSpc>
                <a:spcPts val="8319"/>
              </a:lnSpc>
            </a:pPr>
            <a:r>
              <a:rPr lang="en-US" sz="6399">
                <a:solidFill>
                  <a:srgbClr val="FFFFFF"/>
                </a:solidFill>
                <a:latin typeface="Libre Baskerville"/>
              </a:rPr>
              <a:t>1. Problem Statement.</a:t>
            </a:r>
          </a:p>
          <a:p>
            <a:pPr>
              <a:lnSpc>
                <a:spcPts val="8319"/>
              </a:lnSpc>
            </a:pPr>
            <a:r>
              <a:rPr lang="en-US" sz="6399">
                <a:solidFill>
                  <a:srgbClr val="FFFFFF"/>
                </a:solidFill>
                <a:latin typeface="Libre Baskerville"/>
              </a:rPr>
              <a:t>2. Algorithm.</a:t>
            </a:r>
          </a:p>
          <a:p>
            <a:pPr>
              <a:lnSpc>
                <a:spcPts val="8319"/>
              </a:lnSpc>
            </a:pPr>
            <a:r>
              <a:rPr lang="en-US" sz="6399">
                <a:solidFill>
                  <a:srgbClr val="FFFFFF"/>
                </a:solidFill>
                <a:latin typeface="Libre Baskerville"/>
              </a:rPr>
              <a:t>3. Flow chart.</a:t>
            </a:r>
          </a:p>
          <a:p>
            <a:pPr>
              <a:lnSpc>
                <a:spcPts val="8319"/>
              </a:lnSpc>
            </a:pPr>
            <a:r>
              <a:rPr lang="en-US" sz="6399">
                <a:solidFill>
                  <a:srgbClr val="FFFFFF"/>
                </a:solidFill>
                <a:latin typeface="Libre Baskerville"/>
              </a:rPr>
              <a:t>4. Pseudo code.</a:t>
            </a:r>
          </a:p>
          <a:p>
            <a:pPr>
              <a:lnSpc>
                <a:spcPts val="8319"/>
              </a:lnSpc>
            </a:pPr>
            <a:r>
              <a:rPr lang="en-US" sz="6399">
                <a:solidFill>
                  <a:srgbClr val="FFFFFF"/>
                </a:solidFill>
                <a:latin typeface="Libre Baskerville"/>
              </a:rPr>
              <a:t>5. Standards used.</a:t>
            </a:r>
          </a:p>
          <a:p>
            <a:pPr>
              <a:lnSpc>
                <a:spcPts val="8319"/>
              </a:lnSpc>
            </a:pPr>
            <a:r>
              <a:rPr lang="en-US" sz="6399">
                <a:solidFill>
                  <a:srgbClr val="FFFFFF"/>
                </a:solidFill>
                <a:latin typeface="Libre Baskerville"/>
              </a:rPr>
              <a:t>6. Software Requirements.</a:t>
            </a:r>
          </a:p>
          <a:p>
            <a:pPr>
              <a:lnSpc>
                <a:spcPts val="8319"/>
              </a:lnSpc>
            </a:pPr>
            <a:r>
              <a:rPr lang="en-US" sz="6399">
                <a:solidFill>
                  <a:srgbClr val="FFFFFF"/>
                </a:solidFill>
                <a:latin typeface="Libre Baskerville"/>
              </a:rPr>
              <a:t>7. Application Result</a:t>
            </a:r>
          </a:p>
        </p:txBody>
      </p:sp>
      <p:sp>
        <p:nvSpPr>
          <p:cNvPr name="TextBox 6" id="6"/>
          <p:cNvSpPr txBox="true"/>
          <p:nvPr/>
        </p:nvSpPr>
        <p:spPr>
          <a:xfrm rot="0">
            <a:off x="5458827" y="61925"/>
            <a:ext cx="5604272" cy="1720850"/>
          </a:xfrm>
          <a:prstGeom prst="rect">
            <a:avLst/>
          </a:prstGeom>
        </p:spPr>
        <p:txBody>
          <a:bodyPr anchor="t" rtlCol="false" tIns="0" lIns="0" bIns="0" rIns="0">
            <a:spAutoFit/>
          </a:bodyPr>
          <a:lstStyle/>
          <a:p>
            <a:pPr algn="ctr">
              <a:lnSpc>
                <a:spcPts val="12999"/>
              </a:lnSpc>
              <a:spcBef>
                <a:spcPct val="0"/>
              </a:spcBef>
            </a:pPr>
            <a:r>
              <a:rPr lang="en-US" sz="9999">
                <a:solidFill>
                  <a:srgbClr val="FFFFFF"/>
                </a:solidFill>
                <a:latin typeface="Anteb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blip>
          <a:srcRect l="0" t="0" r="0" b="0"/>
          <a:stretch>
            <a:fillRect/>
          </a:stretch>
        </p:blipFill>
        <p:spPr>
          <a:xfrm flipH="false" flipV="false" rot="0">
            <a:off x="-2045649" y="1299375"/>
            <a:ext cx="24354668" cy="1175112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581259" y="-2335773"/>
            <a:ext cx="5706711" cy="507897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601937" y="7681603"/>
            <a:ext cx="5214911" cy="4941128"/>
          </a:xfrm>
          <a:prstGeom prst="rect">
            <a:avLst/>
          </a:prstGeom>
        </p:spPr>
      </p:pic>
      <p:sp>
        <p:nvSpPr>
          <p:cNvPr name="TextBox 5" id="5"/>
          <p:cNvSpPr txBox="true"/>
          <p:nvPr/>
        </p:nvSpPr>
        <p:spPr>
          <a:xfrm rot="0">
            <a:off x="638286" y="3232220"/>
            <a:ext cx="17011427" cy="3942719"/>
          </a:xfrm>
          <a:prstGeom prst="rect">
            <a:avLst/>
          </a:prstGeom>
        </p:spPr>
        <p:txBody>
          <a:bodyPr anchor="t" rtlCol="false" tIns="0" lIns="0" bIns="0" rIns="0">
            <a:spAutoFit/>
          </a:bodyPr>
          <a:lstStyle/>
          <a:p>
            <a:pPr>
              <a:lnSpc>
                <a:spcPts val="7864"/>
              </a:lnSpc>
            </a:pPr>
            <a:r>
              <a:rPr lang="en-US" sz="6049">
                <a:solidFill>
                  <a:srgbClr val="FFFFFF"/>
                </a:solidFill>
                <a:latin typeface="Libre Baskerville"/>
              </a:rPr>
              <a:t>A company wants develop Weather Predication program in C to predict the weather of current day by checking the data of previous week data.  </a:t>
            </a:r>
          </a:p>
        </p:txBody>
      </p:sp>
      <p:sp>
        <p:nvSpPr>
          <p:cNvPr name="TextBox 6" id="6"/>
          <p:cNvSpPr txBox="true"/>
          <p:nvPr/>
        </p:nvSpPr>
        <p:spPr>
          <a:xfrm rot="0">
            <a:off x="3957588" y="348703"/>
            <a:ext cx="10372825" cy="1710844"/>
          </a:xfrm>
          <a:prstGeom prst="rect">
            <a:avLst/>
          </a:prstGeom>
        </p:spPr>
        <p:txBody>
          <a:bodyPr anchor="t" rtlCol="false" tIns="0" lIns="0" bIns="0" rIns="0">
            <a:spAutoFit/>
          </a:bodyPr>
          <a:lstStyle/>
          <a:p>
            <a:pPr algn="ctr">
              <a:lnSpc>
                <a:spcPts val="13049"/>
              </a:lnSpc>
              <a:spcBef>
                <a:spcPct val="0"/>
              </a:spcBef>
            </a:pPr>
            <a:r>
              <a:rPr lang="en-US" sz="10037">
                <a:solidFill>
                  <a:srgbClr val="FFFFFF"/>
                </a:solidFill>
                <a:latin typeface="Anteb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6508204" y="250678"/>
            <a:ext cx="5271592" cy="1720850"/>
          </a:xfrm>
          <a:prstGeom prst="rect">
            <a:avLst/>
          </a:prstGeom>
        </p:spPr>
        <p:txBody>
          <a:bodyPr anchor="t" rtlCol="false" tIns="0" lIns="0" bIns="0" rIns="0">
            <a:spAutoFit/>
          </a:bodyPr>
          <a:lstStyle/>
          <a:p>
            <a:pPr algn="ctr">
              <a:lnSpc>
                <a:spcPts val="12999"/>
              </a:lnSpc>
              <a:spcBef>
                <a:spcPct val="0"/>
              </a:spcBef>
            </a:pPr>
            <a:r>
              <a:rPr lang="en-US" sz="9999">
                <a:solidFill>
                  <a:srgbClr val="FFFFFF"/>
                </a:solidFill>
                <a:latin typeface="Anteb Bold"/>
              </a:rPr>
              <a:t>Algorithm</a:t>
            </a:r>
          </a:p>
        </p:txBody>
      </p:sp>
      <p:sp>
        <p:nvSpPr>
          <p:cNvPr name="TextBox 3" id="3"/>
          <p:cNvSpPr txBox="true"/>
          <p:nvPr/>
        </p:nvSpPr>
        <p:spPr>
          <a:xfrm rot="0">
            <a:off x="0" y="1923903"/>
            <a:ext cx="18046865" cy="8870353"/>
          </a:xfrm>
          <a:prstGeom prst="rect">
            <a:avLst/>
          </a:prstGeom>
        </p:spPr>
        <p:txBody>
          <a:bodyPr anchor="t" rtlCol="false" tIns="0" lIns="0" bIns="0" rIns="0">
            <a:spAutoFit/>
          </a:bodyPr>
          <a:lstStyle/>
          <a:p>
            <a:pPr marL="863601" indent="-431801" lvl="1">
              <a:lnSpc>
                <a:spcPts val="5200"/>
              </a:lnSpc>
              <a:buFont typeface="Arial"/>
              <a:buChar char="•"/>
            </a:pPr>
            <a:r>
              <a:rPr lang="en-US" sz="4000">
                <a:solidFill>
                  <a:srgbClr val="FFFFFF"/>
                </a:solidFill>
                <a:latin typeface="Libre Baskerville"/>
              </a:rPr>
              <a:t>START the program.</a:t>
            </a:r>
          </a:p>
          <a:p>
            <a:pPr marL="863601" indent="-431801" lvl="1">
              <a:lnSpc>
                <a:spcPts val="5200"/>
              </a:lnSpc>
              <a:buFont typeface="Arial"/>
              <a:buChar char="•"/>
            </a:pPr>
            <a:r>
              <a:rPr lang="en-US" sz="4000">
                <a:solidFill>
                  <a:srgbClr val="FFFFFF"/>
                </a:solidFill>
                <a:latin typeface="Libre Baskerville"/>
              </a:rPr>
              <a:t>Enter Password.</a:t>
            </a:r>
          </a:p>
          <a:p>
            <a:pPr marL="863601" indent="-431801" lvl="1">
              <a:lnSpc>
                <a:spcPts val="5200"/>
              </a:lnSpc>
              <a:buFont typeface="Arial"/>
              <a:buChar char="•"/>
            </a:pPr>
            <a:r>
              <a:rPr lang="en-US" sz="4000">
                <a:solidFill>
                  <a:srgbClr val="FFFFFF"/>
                </a:solidFill>
                <a:latin typeface="Libre Baskerville"/>
              </a:rPr>
              <a:t>Main function is called ,inside it data function is called .where last week's data are stored such like temperature, wind speed, humidity, days.</a:t>
            </a:r>
          </a:p>
          <a:p>
            <a:pPr marL="863601" indent="-431801" lvl="1">
              <a:lnSpc>
                <a:spcPts val="5200"/>
              </a:lnSpc>
              <a:buFont typeface="Arial"/>
              <a:buChar char="•"/>
            </a:pPr>
            <a:r>
              <a:rPr lang="en-US" sz="4000">
                <a:solidFill>
                  <a:srgbClr val="FFFFFF"/>
                </a:solidFill>
                <a:latin typeface="Libre Baskerville"/>
              </a:rPr>
              <a:t>Then after the user will provide current day's temperature and it will be store in float data type.</a:t>
            </a:r>
          </a:p>
          <a:p>
            <a:pPr marL="863601" indent="-431801" lvl="1">
              <a:lnSpc>
                <a:spcPts val="5200"/>
              </a:lnSpc>
              <a:buFont typeface="Arial"/>
              <a:buChar char="•"/>
            </a:pPr>
            <a:r>
              <a:rPr lang="en-US" sz="4000">
                <a:solidFill>
                  <a:srgbClr val="FFFFFF"/>
                </a:solidFill>
                <a:latin typeface="Libre Baskerville"/>
              </a:rPr>
              <a:t>The temperature which is provided by the user will be passed to the other function through pass by value, pointers are used here.</a:t>
            </a:r>
          </a:p>
          <a:p>
            <a:pPr marL="863601" indent="-431801" lvl="1">
              <a:lnSpc>
                <a:spcPts val="5200"/>
              </a:lnSpc>
              <a:buFont typeface="Arial"/>
              <a:buChar char="•"/>
            </a:pPr>
            <a:r>
              <a:rPr lang="en-US" sz="4000">
                <a:solidFill>
                  <a:srgbClr val="FFFFFF"/>
                </a:solidFill>
                <a:latin typeface="Libre Baskerville"/>
              </a:rPr>
              <a:t>The current temperature will be checked with the last week's data if it matches the data, then it will provide the matched data to the user. such like Sunny, Rainy, Haze, Cloudy etc.. </a:t>
            </a:r>
          </a:p>
          <a:p>
            <a:pPr>
              <a:lnSpc>
                <a:spcPts val="7922"/>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394813"/>
            <a:ext cx="7808035" cy="5058750"/>
            <a:chOff x="0" y="0"/>
            <a:chExt cx="10410714" cy="6745000"/>
          </a:xfrm>
        </p:grpSpPr>
        <p:grpSp>
          <p:nvGrpSpPr>
            <p:cNvPr name="Group 3" id="3"/>
            <p:cNvGrpSpPr/>
            <p:nvPr/>
          </p:nvGrpSpPr>
          <p:grpSpPr>
            <a:xfrm rot="0">
              <a:off x="0" y="0"/>
              <a:ext cx="10410714" cy="6745000"/>
              <a:chOff x="0" y="0"/>
              <a:chExt cx="4378459" cy="2836760"/>
            </a:xfrm>
          </p:grpSpPr>
          <p:sp>
            <p:nvSpPr>
              <p:cNvPr name="Freeform 4" id="4"/>
              <p:cNvSpPr/>
              <p:nvPr/>
            </p:nvSpPr>
            <p:spPr>
              <a:xfrm>
                <a:off x="0" y="0"/>
                <a:ext cx="4378459" cy="2836761"/>
              </a:xfrm>
              <a:custGeom>
                <a:avLst/>
                <a:gdLst/>
                <a:ahLst/>
                <a:cxnLst/>
                <a:rect r="r" b="b" t="t" l="l"/>
                <a:pathLst>
                  <a:path h="2836761" w="4378459">
                    <a:moveTo>
                      <a:pt x="4253998" y="2836760"/>
                    </a:moveTo>
                    <a:lnTo>
                      <a:pt x="124460" y="2836760"/>
                    </a:lnTo>
                    <a:cubicBezTo>
                      <a:pt x="55880" y="2836760"/>
                      <a:pt x="0" y="2780880"/>
                      <a:pt x="0" y="2712300"/>
                    </a:cubicBezTo>
                    <a:lnTo>
                      <a:pt x="0" y="124460"/>
                    </a:lnTo>
                    <a:cubicBezTo>
                      <a:pt x="0" y="55880"/>
                      <a:pt x="55880" y="0"/>
                      <a:pt x="124460" y="0"/>
                    </a:cubicBezTo>
                    <a:lnTo>
                      <a:pt x="4253998" y="0"/>
                    </a:lnTo>
                    <a:cubicBezTo>
                      <a:pt x="4322579" y="0"/>
                      <a:pt x="4378459" y="55880"/>
                      <a:pt x="4378459" y="124460"/>
                    </a:cubicBezTo>
                    <a:lnTo>
                      <a:pt x="4378459" y="2712301"/>
                    </a:lnTo>
                    <a:cubicBezTo>
                      <a:pt x="4378459" y="2780880"/>
                      <a:pt x="4322579" y="2836761"/>
                      <a:pt x="4253998" y="2836761"/>
                    </a:cubicBezTo>
                    <a:close/>
                  </a:path>
                </a:pathLst>
              </a:custGeom>
              <a:solidFill>
                <a:srgbClr val="FFFFFF">
                  <a:alpha val="9804"/>
                </a:srgbClr>
              </a:solidFill>
            </p:spPr>
          </p:sp>
        </p:grpSp>
        <p:sp>
          <p:nvSpPr>
            <p:cNvPr name="TextBox 5" id="5"/>
            <p:cNvSpPr txBox="true"/>
            <p:nvPr/>
          </p:nvSpPr>
          <p:spPr>
            <a:xfrm rot="0">
              <a:off x="1185745" y="2072020"/>
              <a:ext cx="7547601" cy="2581910"/>
            </a:xfrm>
            <a:prstGeom prst="rect">
              <a:avLst/>
            </a:prstGeom>
          </p:spPr>
          <p:txBody>
            <a:bodyPr anchor="t" rtlCol="false" tIns="0" lIns="0" bIns="0" rIns="0">
              <a:spAutoFit/>
            </a:bodyPr>
            <a:lstStyle/>
            <a:p>
              <a:pPr>
                <a:lnSpc>
                  <a:spcPts val="3120"/>
                </a:lnSpc>
              </a:pPr>
              <a:r>
                <a:rPr lang="en-US" sz="2400">
                  <a:solidFill>
                    <a:srgbClr val="FFFFFF"/>
                  </a:solidFill>
                  <a:latin typeface="Libre Baskerville"/>
                </a:rPr>
                <a:t>Apply page animations and</a:t>
              </a:r>
            </a:p>
            <a:p>
              <a:pPr>
                <a:lnSpc>
                  <a:spcPts val="3120"/>
                </a:lnSpc>
              </a:pPr>
              <a:r>
                <a:rPr lang="en-US" sz="2400">
                  <a:solidFill>
                    <a:srgbClr val="FFFFFF"/>
                  </a:solidFill>
                  <a:latin typeface="Libre Baskerville"/>
                </a:rPr>
                <a:t>transitions to your Canva presentation to emphasize ideas and make them even more memorable.  </a:t>
              </a:r>
            </a:p>
          </p:txBody>
        </p:sp>
      </p:grpSp>
      <p:grpSp>
        <p:nvGrpSpPr>
          <p:cNvPr name="Group 6" id="6"/>
          <p:cNvGrpSpPr/>
          <p:nvPr/>
        </p:nvGrpSpPr>
        <p:grpSpPr>
          <a:xfrm rot="0">
            <a:off x="9451265" y="4590075"/>
            <a:ext cx="7808035" cy="4668225"/>
            <a:chOff x="0" y="0"/>
            <a:chExt cx="4378459" cy="2617768"/>
          </a:xfrm>
        </p:grpSpPr>
        <p:sp>
          <p:nvSpPr>
            <p:cNvPr name="Freeform 7" id="7"/>
            <p:cNvSpPr/>
            <p:nvPr/>
          </p:nvSpPr>
          <p:spPr>
            <a:xfrm>
              <a:off x="0" y="0"/>
              <a:ext cx="4378459" cy="2617769"/>
            </a:xfrm>
            <a:custGeom>
              <a:avLst/>
              <a:gdLst/>
              <a:ahLst/>
              <a:cxnLst/>
              <a:rect r="r" b="b" t="t" l="l"/>
              <a:pathLst>
                <a:path h="2617769" w="4378459">
                  <a:moveTo>
                    <a:pt x="4253998" y="2617768"/>
                  </a:moveTo>
                  <a:lnTo>
                    <a:pt x="124460" y="2617768"/>
                  </a:lnTo>
                  <a:cubicBezTo>
                    <a:pt x="55880" y="2617768"/>
                    <a:pt x="0" y="2561888"/>
                    <a:pt x="0" y="2493308"/>
                  </a:cubicBezTo>
                  <a:lnTo>
                    <a:pt x="0" y="124460"/>
                  </a:lnTo>
                  <a:cubicBezTo>
                    <a:pt x="0" y="55880"/>
                    <a:pt x="55880" y="0"/>
                    <a:pt x="124460" y="0"/>
                  </a:cubicBezTo>
                  <a:lnTo>
                    <a:pt x="4253998" y="0"/>
                  </a:lnTo>
                  <a:cubicBezTo>
                    <a:pt x="4322579" y="0"/>
                    <a:pt x="4378459" y="55880"/>
                    <a:pt x="4378459" y="124460"/>
                  </a:cubicBezTo>
                  <a:lnTo>
                    <a:pt x="4378459" y="2493308"/>
                  </a:lnTo>
                  <a:cubicBezTo>
                    <a:pt x="4378459" y="2561889"/>
                    <a:pt x="4322579" y="2617769"/>
                    <a:pt x="4253998" y="2617769"/>
                  </a:cubicBezTo>
                  <a:close/>
                </a:path>
              </a:pathLst>
            </a:custGeom>
            <a:solidFill>
              <a:srgbClr val="FFFFFF">
                <a:alpha val="9804"/>
              </a:srgbClr>
            </a:solidFill>
          </p:spPr>
        </p:sp>
      </p:grpSp>
      <p:pic>
        <p:nvPicPr>
          <p:cNvPr name="Picture 8" id="8"/>
          <p:cNvPicPr>
            <a:picLocks noChangeAspect="true"/>
          </p:cNvPicPr>
          <p:nvPr/>
        </p:nvPicPr>
        <p:blipFill>
          <a:blip r:embed="rId2"/>
          <a:srcRect l="0" t="0" r="0" b="0"/>
          <a:stretch>
            <a:fillRect/>
          </a:stretch>
        </p:blipFill>
        <p:spPr>
          <a:xfrm flipH="false" flipV="false" rot="0">
            <a:off x="362361" y="283810"/>
            <a:ext cx="17312063" cy="971938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8648" t="10651" r="24885" b="20233"/>
          <a:stretch>
            <a:fillRect/>
          </a:stretch>
        </p:blipFill>
        <p:spPr>
          <a:xfrm flipH="false" flipV="false" rot="0">
            <a:off x="275421" y="202910"/>
            <a:ext cx="9268394" cy="9881180"/>
          </a:xfrm>
          <a:prstGeom prst="rect">
            <a:avLst/>
          </a:prstGeom>
        </p:spPr>
      </p:pic>
      <p:pic>
        <p:nvPicPr>
          <p:cNvPr name="Picture 3" id="3"/>
          <p:cNvPicPr>
            <a:picLocks noChangeAspect="true"/>
          </p:cNvPicPr>
          <p:nvPr/>
        </p:nvPicPr>
        <p:blipFill>
          <a:blip r:embed="rId3"/>
          <a:srcRect l="38139" t="11885" r="24490" b="20339"/>
          <a:stretch>
            <a:fillRect/>
          </a:stretch>
        </p:blipFill>
        <p:spPr>
          <a:xfrm flipH="false" flipV="false" rot="0">
            <a:off x="9786275" y="202910"/>
            <a:ext cx="9685900" cy="988118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1999"/>
          </a:blip>
          <a:srcRect l="0" t="0" r="0" b="0"/>
          <a:stretch>
            <a:fillRect/>
          </a:stretch>
        </p:blipFill>
        <p:spPr>
          <a:xfrm flipH="false" flipV="false" rot="5400000">
            <a:off x="4186608" y="-5094033"/>
            <a:ext cx="17341284" cy="1543374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516681" y="2843354"/>
            <a:ext cx="2344535" cy="2612295"/>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926811" y="-2674639"/>
            <a:ext cx="9135155" cy="8130288"/>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3640766" y="8396169"/>
            <a:ext cx="3954679" cy="3781662"/>
          </a:xfrm>
          <a:prstGeom prst="rect">
            <a:avLst/>
          </a:prstGeom>
        </p:spPr>
      </p:pic>
      <p:sp>
        <p:nvSpPr>
          <p:cNvPr name="TextBox 6" id="6"/>
          <p:cNvSpPr txBox="true"/>
          <p:nvPr/>
        </p:nvSpPr>
        <p:spPr>
          <a:xfrm rot="0">
            <a:off x="-112984" y="2210164"/>
            <a:ext cx="18513968" cy="8443595"/>
          </a:xfrm>
          <a:prstGeom prst="rect">
            <a:avLst/>
          </a:prstGeom>
        </p:spPr>
        <p:txBody>
          <a:bodyPr anchor="t" rtlCol="false" tIns="0" lIns="0" bIns="0" rIns="0">
            <a:spAutoFit/>
          </a:bodyPr>
          <a:lstStyle/>
          <a:p>
            <a:pPr marL="1381759" indent="-690880" lvl="1">
              <a:lnSpc>
                <a:spcPts val="8319"/>
              </a:lnSpc>
              <a:buFont typeface="Arial"/>
              <a:buChar char="•"/>
            </a:pPr>
            <a:r>
              <a:rPr lang="en-US" sz="6399">
                <a:solidFill>
                  <a:srgbClr val="FFFFFF"/>
                </a:solidFill>
                <a:latin typeface="Anteb Bold"/>
              </a:rPr>
              <a:t>Header file Implementation</a:t>
            </a:r>
            <a:r>
              <a:rPr lang="en-US" sz="6399">
                <a:solidFill>
                  <a:srgbClr val="FFFFFF"/>
                </a:solidFill>
                <a:latin typeface="Anteb Bold"/>
              </a:rPr>
              <a:t> </a:t>
            </a:r>
          </a:p>
          <a:p>
            <a:pPr marL="1381759" indent="-690880" lvl="1">
              <a:lnSpc>
                <a:spcPts val="8319"/>
              </a:lnSpc>
              <a:buFont typeface="Arial"/>
              <a:buChar char="•"/>
            </a:pPr>
            <a:r>
              <a:rPr lang="en-US" sz="6399">
                <a:solidFill>
                  <a:srgbClr val="FFFFFF"/>
                </a:solidFill>
                <a:latin typeface="Anteb Bold"/>
              </a:rPr>
              <a:t>The program is structured in a modular way with separate files for function prototypes and implementations, making it easy to modify and maintain.</a:t>
            </a:r>
          </a:p>
          <a:p>
            <a:pPr marL="1381759" indent="-690880" lvl="1">
              <a:lnSpc>
                <a:spcPts val="8319"/>
              </a:lnSpc>
              <a:buFont typeface="Arial"/>
              <a:buChar char="•"/>
            </a:pPr>
            <a:r>
              <a:rPr lang="en-US" sz="6399">
                <a:solidFill>
                  <a:srgbClr val="FFFFFF"/>
                </a:solidFill>
                <a:latin typeface="Anteb Bold"/>
              </a:rPr>
              <a:t>Library Implementations</a:t>
            </a:r>
          </a:p>
          <a:p>
            <a:pPr marL="1381759" indent="-690880" lvl="1">
              <a:lnSpc>
                <a:spcPts val="8319"/>
              </a:lnSpc>
              <a:buFont typeface="Arial"/>
              <a:buChar char="•"/>
            </a:pPr>
            <a:r>
              <a:rPr lang="en-US" sz="6399">
                <a:solidFill>
                  <a:srgbClr val="FFFFFF"/>
                </a:solidFill>
                <a:latin typeface="Anteb Bold"/>
              </a:rPr>
              <a:t>Makefile Implementation</a:t>
            </a:r>
          </a:p>
          <a:p>
            <a:pPr>
              <a:lnSpc>
                <a:spcPts val="8319"/>
              </a:lnSpc>
            </a:pPr>
          </a:p>
        </p:txBody>
      </p:sp>
      <p:sp>
        <p:nvSpPr>
          <p:cNvPr name="TextBox 7" id="7"/>
          <p:cNvSpPr txBox="true"/>
          <p:nvPr/>
        </p:nvSpPr>
        <p:spPr>
          <a:xfrm rot="0">
            <a:off x="3064617" y="-153964"/>
            <a:ext cx="10287453" cy="2159294"/>
          </a:xfrm>
          <a:prstGeom prst="rect">
            <a:avLst/>
          </a:prstGeom>
        </p:spPr>
        <p:txBody>
          <a:bodyPr anchor="t" rtlCol="false" tIns="0" lIns="0" bIns="0" rIns="0">
            <a:spAutoFit/>
          </a:bodyPr>
          <a:lstStyle/>
          <a:p>
            <a:pPr algn="ctr">
              <a:lnSpc>
                <a:spcPts val="16314"/>
              </a:lnSpc>
              <a:spcBef>
                <a:spcPct val="0"/>
              </a:spcBef>
            </a:pPr>
            <a:r>
              <a:rPr lang="en-US" sz="12549">
                <a:solidFill>
                  <a:srgbClr val="FFFFFF"/>
                </a:solidFill>
                <a:latin typeface="Anteb Bold Bold"/>
              </a:rPr>
              <a:t>Standards used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2867521" y="250825"/>
            <a:ext cx="11772405" cy="1384300"/>
          </a:xfrm>
          <a:prstGeom prst="rect">
            <a:avLst/>
          </a:prstGeom>
        </p:spPr>
        <p:txBody>
          <a:bodyPr anchor="t" rtlCol="false" tIns="0" lIns="0" bIns="0" rIns="0">
            <a:spAutoFit/>
          </a:bodyPr>
          <a:lstStyle/>
          <a:p>
            <a:pPr algn="ctr">
              <a:lnSpc>
                <a:spcPts val="10400"/>
              </a:lnSpc>
              <a:spcBef>
                <a:spcPct val="0"/>
              </a:spcBef>
            </a:pPr>
            <a:r>
              <a:rPr lang="en-US" sz="8000">
                <a:solidFill>
                  <a:srgbClr val="FFFFFF"/>
                </a:solidFill>
                <a:latin typeface="Anteb Bold"/>
              </a:rPr>
              <a:t>Topics Used in this Program</a:t>
            </a:r>
          </a:p>
        </p:txBody>
      </p:sp>
      <p:sp>
        <p:nvSpPr>
          <p:cNvPr name="TextBox 3" id="3"/>
          <p:cNvSpPr txBox="true"/>
          <p:nvPr/>
        </p:nvSpPr>
        <p:spPr>
          <a:xfrm rot="0">
            <a:off x="258924" y="1828433"/>
            <a:ext cx="11511558" cy="7905750"/>
          </a:xfrm>
          <a:prstGeom prst="rect">
            <a:avLst/>
          </a:prstGeom>
        </p:spPr>
        <p:txBody>
          <a:bodyPr anchor="t" rtlCol="false" tIns="0" lIns="0" bIns="0" rIns="0">
            <a:spAutoFit/>
          </a:bodyPr>
          <a:lstStyle/>
          <a:p>
            <a:pPr marL="1295400" indent="-647700" lvl="1">
              <a:lnSpc>
                <a:spcPts val="7800"/>
              </a:lnSpc>
              <a:buFont typeface="Arial"/>
              <a:buChar char="•"/>
            </a:pPr>
            <a:r>
              <a:rPr lang="en-US" sz="6000">
                <a:solidFill>
                  <a:srgbClr val="FFFFFF"/>
                </a:solidFill>
                <a:latin typeface="Libre Baskerville"/>
              </a:rPr>
              <a:t>Data Types</a:t>
            </a:r>
          </a:p>
          <a:p>
            <a:pPr marL="1295400" indent="-647700" lvl="1">
              <a:lnSpc>
                <a:spcPts val="7800"/>
              </a:lnSpc>
              <a:buFont typeface="Arial"/>
              <a:buChar char="•"/>
            </a:pPr>
            <a:r>
              <a:rPr lang="en-US" sz="6000">
                <a:solidFill>
                  <a:srgbClr val="FFFFFF"/>
                </a:solidFill>
                <a:latin typeface="Libre Baskerville"/>
              </a:rPr>
              <a:t>Operators</a:t>
            </a:r>
          </a:p>
          <a:p>
            <a:pPr marL="1295400" indent="-647700" lvl="1">
              <a:lnSpc>
                <a:spcPts val="7800"/>
              </a:lnSpc>
              <a:buFont typeface="Arial"/>
              <a:buChar char="•"/>
            </a:pPr>
            <a:r>
              <a:rPr lang="en-US" sz="6000">
                <a:solidFill>
                  <a:srgbClr val="FFFFFF"/>
                </a:solidFill>
                <a:latin typeface="Libre Baskerville"/>
              </a:rPr>
              <a:t>Control Statement</a:t>
            </a:r>
          </a:p>
          <a:p>
            <a:pPr marL="1295400" indent="-647700" lvl="1">
              <a:lnSpc>
                <a:spcPts val="7800"/>
              </a:lnSpc>
              <a:buFont typeface="Arial"/>
              <a:buChar char="•"/>
            </a:pPr>
            <a:r>
              <a:rPr lang="en-US" sz="6000">
                <a:solidFill>
                  <a:srgbClr val="FFFFFF"/>
                </a:solidFill>
                <a:latin typeface="Libre Baskerville"/>
              </a:rPr>
              <a:t>Functions()</a:t>
            </a:r>
          </a:p>
          <a:p>
            <a:pPr marL="1295400" indent="-647700" lvl="1">
              <a:lnSpc>
                <a:spcPts val="7800"/>
              </a:lnSpc>
              <a:buFont typeface="Arial"/>
              <a:buChar char="•"/>
            </a:pPr>
            <a:r>
              <a:rPr lang="en-US" sz="6000">
                <a:solidFill>
                  <a:srgbClr val="FFFFFF"/>
                </a:solidFill>
                <a:latin typeface="Libre Baskerville"/>
              </a:rPr>
              <a:t>Pointers(call by reference)</a:t>
            </a:r>
          </a:p>
          <a:p>
            <a:pPr marL="1295400" indent="-647700" lvl="1">
              <a:lnSpc>
                <a:spcPts val="7800"/>
              </a:lnSpc>
              <a:buFont typeface="Arial"/>
              <a:buChar char="•"/>
            </a:pPr>
            <a:r>
              <a:rPr lang="en-US" sz="6000">
                <a:solidFill>
                  <a:srgbClr val="FFFFFF"/>
                </a:solidFill>
                <a:latin typeface="Libre Baskerville"/>
              </a:rPr>
              <a:t>Structures</a:t>
            </a:r>
          </a:p>
          <a:p>
            <a:pPr marL="1295400" indent="-647700" lvl="1">
              <a:lnSpc>
                <a:spcPts val="7800"/>
              </a:lnSpc>
              <a:buFont typeface="Arial"/>
              <a:buChar char="•"/>
            </a:pPr>
            <a:r>
              <a:rPr lang="en-US" sz="6000">
                <a:solidFill>
                  <a:srgbClr val="FFFFFF"/>
                </a:solidFill>
                <a:latin typeface="Libre Baskerville"/>
              </a:rPr>
              <a:t>Dynamic Library</a:t>
            </a:r>
          </a:p>
          <a:p>
            <a:pPr algn="l" marL="1295400" indent="-647700" lvl="1">
              <a:lnSpc>
                <a:spcPts val="7800"/>
              </a:lnSpc>
              <a:spcBef>
                <a:spcPct val="0"/>
              </a:spcBef>
              <a:buFont typeface="Arial"/>
              <a:buChar char="•"/>
            </a:pPr>
            <a:r>
              <a:rPr lang="en-US" sz="6000">
                <a:solidFill>
                  <a:srgbClr val="FFFFFF"/>
                </a:solidFill>
                <a:latin typeface="Libre Baskerville"/>
              </a:rPr>
              <a:t>Header file</a:t>
            </a:r>
          </a:p>
        </p:txBody>
      </p:sp>
      <p:pic>
        <p:nvPicPr>
          <p:cNvPr name="Picture 4" id="4"/>
          <p:cNvPicPr>
            <a:picLocks noChangeAspect="true"/>
          </p:cNvPicPr>
          <p:nvPr/>
        </p:nvPicPr>
        <p:blipFill>
          <a:blip r:embed="rId2"/>
          <a:srcRect l="2850" t="3340" r="42341" b="0"/>
          <a:stretch>
            <a:fillRect/>
          </a:stretch>
        </p:blipFill>
        <p:spPr>
          <a:xfrm flipH="false" flipV="false" rot="0">
            <a:off x="11912081" y="2107163"/>
            <a:ext cx="7208684" cy="7151137"/>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016" t="9863" r="2851" b="38227"/>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92000"/>
          </a:blip>
          <a:srcRect l="0" t="0" r="12872" b="49999"/>
          <a:stretch>
            <a:fillRect/>
          </a:stretch>
        </p:blipFill>
        <p:spPr>
          <a:xfrm flipH="false" flipV="false" rot="0">
            <a:off x="1486443" y="3427267"/>
            <a:ext cx="19103447" cy="975705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42451" y="1885603"/>
            <a:ext cx="4293587" cy="508560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214199" y="1249928"/>
            <a:ext cx="6356958" cy="6356958"/>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8775168" y="0"/>
            <a:ext cx="11161580" cy="6200878"/>
          </a:xfrm>
          <a:prstGeom prst="rect">
            <a:avLst/>
          </a:prstGeom>
        </p:spPr>
      </p:pic>
      <p:pic>
        <p:nvPicPr>
          <p:cNvPr name="Picture 7" id="7"/>
          <p:cNvPicPr>
            <a:picLocks noChangeAspect="true"/>
          </p:cNvPicPr>
          <p:nvPr/>
        </p:nvPicPr>
        <p:blipFill>
          <a:blip r:embed="rId7"/>
          <a:srcRect l="18552" t="24876" r="18833" b="29669"/>
          <a:stretch>
            <a:fillRect/>
          </a:stretch>
        </p:blipFill>
        <p:spPr>
          <a:xfrm flipH="false" flipV="false" rot="0">
            <a:off x="12047407" y="5143500"/>
            <a:ext cx="3149082" cy="2286000"/>
          </a:xfrm>
          <a:prstGeom prst="rect">
            <a:avLst/>
          </a:prstGeom>
        </p:spPr>
      </p:pic>
      <p:sp>
        <p:nvSpPr>
          <p:cNvPr name="TextBox 8" id="8"/>
          <p:cNvSpPr txBox="true"/>
          <p:nvPr/>
        </p:nvSpPr>
        <p:spPr>
          <a:xfrm rot="0">
            <a:off x="2094718" y="155229"/>
            <a:ext cx="12595920" cy="1730373"/>
          </a:xfrm>
          <a:prstGeom prst="rect">
            <a:avLst/>
          </a:prstGeom>
        </p:spPr>
        <p:txBody>
          <a:bodyPr anchor="t" rtlCol="false" tIns="0" lIns="0" bIns="0" rIns="0">
            <a:spAutoFit/>
          </a:bodyPr>
          <a:lstStyle/>
          <a:p>
            <a:pPr algn="ctr">
              <a:lnSpc>
                <a:spcPts val="13000"/>
              </a:lnSpc>
              <a:spcBef>
                <a:spcPct val="0"/>
              </a:spcBef>
            </a:pPr>
            <a:r>
              <a:rPr lang="en-US" sz="10000">
                <a:solidFill>
                  <a:srgbClr val="FFFFFF"/>
                </a:solidFill>
                <a:latin typeface="Anteb Bold"/>
              </a:rPr>
              <a:t>Software Requirements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DAFdLhAhm5U</dc:identifier>
  <dcterms:modified xsi:type="dcterms:W3CDTF">2011-08-01T06:04:30Z</dcterms:modified>
  <cp:revision>1</cp:revision>
  <dc:title>Major Project</dc:title>
</cp:coreProperties>
</file>